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7" d="100"/>
          <a:sy n="107" d="100"/>
        </p:scale>
        <p:origin x="-2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9243E-A0C1-4C5D-9F61-50F384EA99C7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3BCC2-F3BD-477F-9171-97C356BC4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0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64" y="0"/>
            <a:ext cx="280263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619624"/>
            <a:ext cx="7794000" cy="384721"/>
          </a:xfrm>
        </p:spPr>
        <p:txBody>
          <a:bodyPr>
            <a:sp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0000" y="1957726"/>
            <a:ext cx="7794000" cy="1477328"/>
          </a:xfrm>
        </p:spPr>
        <p:txBody>
          <a:bodyPr anchor="t" anchorCtr="0"/>
          <a:lstStyle>
            <a:lvl1pPr>
              <a:lnSpc>
                <a:spcPct val="95000"/>
              </a:lnSpc>
              <a:defRPr sz="495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0000" y="6433682"/>
            <a:ext cx="5832000" cy="179408"/>
          </a:xfrm>
        </p:spPr>
        <p:txBody>
          <a:bodyPr wrap="square" anchor="b" anchorCtr="0">
            <a:spAutoFit/>
          </a:bodyPr>
          <a:lstStyle>
            <a:lvl1pPr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5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619624"/>
            <a:ext cx="7794000" cy="384721"/>
          </a:xfrm>
        </p:spPr>
        <p:txBody>
          <a:bodyPr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0000" y="1957726"/>
            <a:ext cx="7794000" cy="1477328"/>
          </a:xfrm>
        </p:spPr>
        <p:txBody>
          <a:bodyPr anchor="t" anchorCtr="0"/>
          <a:lstStyle>
            <a:lvl1pPr>
              <a:lnSpc>
                <a:spcPct val="95000"/>
              </a:lnSpc>
              <a:defRPr sz="49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0000" y="6433682"/>
            <a:ext cx="5832000" cy="179408"/>
          </a:xfrm>
        </p:spPr>
        <p:txBody>
          <a:bodyPr wrap="square" anchor="b" anchorCtr="0">
            <a:spAutoFit/>
          </a:bodyPr>
          <a:lstStyle>
            <a:lvl1pPr>
              <a:lnSpc>
                <a:spcPct val="106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9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07" y="0"/>
            <a:ext cx="28003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8680"/>
            <a:ext cx="77940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38799"/>
            <a:ext cx="7794000" cy="37624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7099-C9FD-49BE-98D2-DDD6A2CF1FE4}" type="datetime1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8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07" y="0"/>
            <a:ext cx="28003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1" y="548680"/>
            <a:ext cx="77940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1" y="1538799"/>
            <a:ext cx="3771000" cy="37624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06D6-D7E5-44EF-A99F-C7B27F94E97C}" type="datetime1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63001" y="1556792"/>
            <a:ext cx="3771000" cy="376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07" y="0"/>
            <a:ext cx="28003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940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41FC-7762-4A7C-956A-A2F686FDBA64}" type="datetime1">
              <a:rPr lang="en-GB" smtClean="0"/>
              <a:t>26/11/2020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07" y="0"/>
            <a:ext cx="280034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2664-E8EC-4589-B613-B9521FEE50CF}" type="datetime1">
              <a:rPr lang="en-GB" smtClean="0"/>
              <a:t>26/11/2020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96997"/>
            <a:ext cx="7794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841" y="1469242"/>
            <a:ext cx="7794000" cy="37624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157485"/>
            <a:ext cx="1800000" cy="16671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fld id="{C38BA8AB-C120-4C29-A312-296116AF91CD}" type="datetime1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4000" y="6446378"/>
            <a:ext cx="5508000" cy="16671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6378"/>
            <a:ext cx="324000" cy="16671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fld id="{14F6F3D1-4E0B-4A1A-8A63-FA953DDDF0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50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6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2400"/>
        </a:spcBef>
        <a:buFont typeface="Arial" panose="020B0604020202020204" pitchFamily="34" charset="0"/>
        <a:buNone/>
        <a:defRPr sz="2250" b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spcBef>
          <a:spcPts val="1100"/>
        </a:spcBef>
        <a:buClr>
          <a:schemeClr val="accent2"/>
        </a:buClr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520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252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libguides.hull.ac.uk/mathsskillsresources/arithmetic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://www.bristol.ac.uk/social-community-medicine/shortcourse/" TargetMode="External"/><Relationship Id="rId7" Type="http://schemas.openxmlformats.org/officeDocument/2006/relationships/hyperlink" Target="http://learntech.uwe.ac.uk/numeracy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clahrc-west.nihr.ac.uk/training-and-capacity-building/" TargetMode="Externa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learntech.uwe.ac.uk/da/Default.aspx?pageid=1423" TargetMode="External"/><Relationship Id="rId11" Type="http://schemas.openxmlformats.org/officeDocument/2006/relationships/hyperlink" Target="http://onlineqda.hud.ac.uk/" TargetMode="External"/><Relationship Id="rId5" Type="http://schemas.openxmlformats.org/officeDocument/2006/relationships/hyperlink" Target="http://learntech.uwe.ac.uk/da/qualitativeanalysis3.aspx" TargetMode="External"/><Relationship Id="rId15" Type="http://schemas.openxmlformats.org/officeDocument/2006/relationships/image" Target="../media/image7.jpeg"/><Relationship Id="rId10" Type="http://schemas.openxmlformats.org/officeDocument/2006/relationships/hyperlink" Target="https://www.khanacademy.org/math/probability" TargetMode="External"/><Relationship Id="rId4" Type="http://schemas.openxmlformats.org/officeDocument/2006/relationships/hyperlink" Target="http://www1.uwe.ac.uk/et/shortcourses.aspx" TargetMode="External"/><Relationship Id="rId9" Type="http://schemas.openxmlformats.org/officeDocument/2006/relationships/hyperlink" Target="https://libguides.hull.ac.uk/mathsskillsresources/probability" TargetMode="External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1376" y="43197"/>
            <a:ext cx="8229600" cy="1143000"/>
          </a:xfrm>
        </p:spPr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34848" y="4913292"/>
            <a:ext cx="86925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Training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Collaboration for Applied Health and Research (</a:t>
            </a:r>
            <a:r>
              <a:rPr lang="en-GB" sz="1200" dirty="0" err="1" smtClean="0"/>
              <a:t>CLAHRC</a:t>
            </a:r>
            <a:r>
              <a:rPr lang="en-GB" sz="1200" i="1" dirty="0" err="1" smtClean="0"/>
              <a:t>west</a:t>
            </a:r>
            <a:r>
              <a:rPr lang="en-GB" sz="1200" dirty="0" smtClean="0"/>
              <a:t>) </a:t>
            </a:r>
            <a:r>
              <a:rPr lang="en-GB" sz="1200" dirty="0" smtClean="0">
                <a:hlinkClick r:id="rId2"/>
              </a:rPr>
              <a:t>http</a:t>
            </a:r>
            <a:r>
              <a:rPr lang="en-GB" sz="1200" dirty="0">
                <a:hlinkClick r:id="rId2"/>
              </a:rPr>
              <a:t>://clahrc-west.nihr.ac.uk/training-and-capacity-building</a:t>
            </a:r>
            <a:r>
              <a:rPr lang="en-GB" sz="1200" dirty="0" smtClean="0">
                <a:hlinkClick r:id="rId2"/>
              </a:rPr>
              <a:t>/</a:t>
            </a:r>
            <a:r>
              <a:rPr lang="en-GB" sz="1200" dirty="0" smtClean="0"/>
              <a:t> </a:t>
            </a:r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/>
              <a:t>University </a:t>
            </a:r>
            <a:r>
              <a:rPr lang="en-GB" sz="1200" dirty="0"/>
              <a:t>of Bristol, The School of Social and Community Medicine Short </a:t>
            </a:r>
            <a:r>
              <a:rPr lang="en-GB" sz="1200" dirty="0" smtClean="0"/>
              <a:t>Course series</a:t>
            </a:r>
          </a:p>
          <a:p>
            <a:r>
              <a:rPr lang="en-GB" sz="1200" dirty="0" smtClean="0">
                <a:hlinkClick r:id="rId3"/>
              </a:rPr>
              <a:t>http</a:t>
            </a:r>
            <a:r>
              <a:rPr lang="en-GB" sz="1200" dirty="0">
                <a:hlinkClick r:id="rId3"/>
              </a:rPr>
              <a:t>://www.bristol.ac.uk/social-community-medicine/shortcourse</a:t>
            </a:r>
            <a:r>
              <a:rPr lang="en-GB" sz="1200" dirty="0" smtClean="0">
                <a:hlinkClick r:id="rId3"/>
              </a:rPr>
              <a:t>/</a:t>
            </a:r>
            <a:r>
              <a:rPr lang="en-GB" sz="1200" dirty="0" smtClean="0"/>
              <a:t> 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GB" sz="1200" dirty="0" smtClean="0"/>
              <a:t>University of the West of England </a:t>
            </a:r>
            <a:r>
              <a:rPr lang="en-GB" sz="1200" dirty="0"/>
              <a:t>Short Courses </a:t>
            </a:r>
            <a:r>
              <a:rPr lang="en-GB" sz="1200" dirty="0">
                <a:hlinkClick r:id="rId4"/>
              </a:rPr>
              <a:t>http://</a:t>
            </a:r>
            <a:r>
              <a:rPr lang="en-GB" sz="1200" dirty="0" smtClean="0">
                <a:hlinkClick r:id="rId4"/>
              </a:rPr>
              <a:t>www1.uwe.ac.uk/et/shortcourses.aspx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181563" y="4077072"/>
            <a:ext cx="1622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Suggested Reading</a:t>
            </a:r>
            <a:endParaRPr lang="en-GB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6837" y="4335487"/>
            <a:ext cx="7201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200" dirty="0" smtClean="0"/>
              <a:t>Silverman, D. (2011) Interpreting Qualitative Data. 4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Edition, Sage Publications Ltd. ISBN 978-0-85702-420-6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200" dirty="0" smtClean="0"/>
              <a:t>Filed, A. et al. (2013) Discovering Statistics using R, Sage Publications Ltd. ISBN 978-1-44628-913-6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203968" y="1013481"/>
            <a:ext cx="68244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Useful online resources</a:t>
            </a:r>
          </a:p>
          <a:p>
            <a:r>
              <a:rPr lang="en-GB" sz="1200" b="1" dirty="0" smtClean="0"/>
              <a:t>Overall resource: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UWE resources regarding qualitative </a:t>
            </a:r>
            <a:r>
              <a:rPr lang="en-GB" sz="1200" dirty="0"/>
              <a:t>(</a:t>
            </a:r>
            <a:r>
              <a:rPr lang="en-GB" sz="1200" dirty="0">
                <a:hlinkClick r:id="rId5"/>
              </a:rPr>
              <a:t>http://learntech.uwe.ac.uk/da/qualitativeanalysis3.aspx</a:t>
            </a:r>
            <a:r>
              <a:rPr lang="en-GB" sz="1200" dirty="0" smtClean="0"/>
              <a:t>) </a:t>
            </a:r>
            <a:r>
              <a:rPr lang="en-GB" sz="1200" dirty="0"/>
              <a:t>and </a:t>
            </a:r>
            <a:r>
              <a:rPr lang="en-GB" sz="1200" dirty="0" smtClean="0"/>
              <a:t>quantitative </a:t>
            </a:r>
            <a:r>
              <a:rPr lang="en-GB" sz="1200" dirty="0"/>
              <a:t>analysis (</a:t>
            </a:r>
            <a:r>
              <a:rPr lang="en-GB" sz="1200" dirty="0">
                <a:hlinkClick r:id="rId6"/>
              </a:rPr>
              <a:t>http://learntech.uwe.ac.uk/da/Default.aspx?pageid=1423</a:t>
            </a:r>
            <a:r>
              <a:rPr lang="en-GB" sz="1200" dirty="0" smtClean="0"/>
              <a:t>) </a:t>
            </a:r>
            <a:endParaRPr lang="en-GB" sz="1200" dirty="0"/>
          </a:p>
          <a:p>
            <a:r>
              <a:rPr lang="en-GB" sz="1200" b="1" dirty="0" smtClean="0"/>
              <a:t>Quantitative</a:t>
            </a:r>
            <a:r>
              <a:rPr lang="en-GB" sz="1200" b="1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UWE resource: Introduction to numeracy written by the students: </a:t>
            </a:r>
            <a:r>
              <a:rPr lang="en-GB" sz="1200" dirty="0">
                <a:hlinkClick r:id="rId7"/>
              </a:rPr>
              <a:t>http://learntech.uwe.ac.uk/numeracy</a:t>
            </a:r>
            <a:r>
              <a:rPr lang="en-GB" sz="1200" dirty="0" smtClean="0">
                <a:hlinkClick r:id="rId7"/>
              </a:rPr>
              <a:t>/</a:t>
            </a:r>
            <a:r>
              <a:rPr lang="en-GB" sz="1200" dirty="0" smtClean="0"/>
              <a:t> 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Resources from </a:t>
            </a:r>
            <a:r>
              <a:rPr lang="en-GB" sz="1200" dirty="0"/>
              <a:t>the University of </a:t>
            </a:r>
            <a:r>
              <a:rPr lang="en-GB" sz="1200" dirty="0" smtClean="0"/>
              <a:t>Hull: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Arithmetic</a:t>
            </a:r>
            <a:r>
              <a:rPr lang="en-GB" sz="1200" dirty="0"/>
              <a:t>: </a:t>
            </a:r>
            <a:r>
              <a:rPr lang="en-GB" sz="1200" dirty="0">
                <a:hlinkClick r:id="rId8"/>
              </a:rPr>
              <a:t>https://</a:t>
            </a:r>
            <a:r>
              <a:rPr lang="en-GB" sz="1200" dirty="0" smtClean="0">
                <a:hlinkClick r:id="rId8"/>
              </a:rPr>
              <a:t>libguides.hull.ac.uk/mathsskillsresources/arithmetic</a:t>
            </a:r>
            <a:r>
              <a:rPr lang="en-GB" sz="1200" dirty="0" smtClean="0"/>
              <a:t> </a:t>
            </a:r>
            <a:endParaRPr lang="en-GB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Statistics: </a:t>
            </a:r>
            <a:r>
              <a:rPr lang="en-GB" sz="1200" dirty="0">
                <a:hlinkClick r:id="rId9"/>
              </a:rPr>
              <a:t>https://</a:t>
            </a:r>
            <a:r>
              <a:rPr lang="en-GB" sz="1200" dirty="0" smtClean="0">
                <a:hlinkClick r:id="rId9"/>
              </a:rPr>
              <a:t>libguides.hull.ac.uk/mathsskillsresources/probability</a:t>
            </a:r>
            <a:r>
              <a:rPr lang="en-GB" sz="1200" dirty="0" smtClean="0"/>
              <a:t> </a:t>
            </a: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Online Statistic Resource: </a:t>
            </a:r>
            <a:r>
              <a:rPr lang="en-GB" sz="1200" dirty="0" smtClean="0">
                <a:hlinkClick r:id="rId10"/>
              </a:rPr>
              <a:t>https://www.khanacademy.org/math/probability</a:t>
            </a:r>
            <a:r>
              <a:rPr lang="en-GB" sz="1200" dirty="0" smtClean="0"/>
              <a:t> </a:t>
            </a:r>
          </a:p>
          <a:p>
            <a:endParaRPr lang="en-GB" sz="1000" dirty="0" smtClean="0"/>
          </a:p>
          <a:p>
            <a:r>
              <a:rPr lang="en-GB" sz="1200" b="1" dirty="0" smtClean="0"/>
              <a:t>Qualitative: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Learning </a:t>
            </a:r>
            <a:r>
              <a:rPr lang="en-GB" sz="1200" dirty="0" smtClean="0"/>
              <a:t>Qualitative Data analysis </a:t>
            </a:r>
            <a:r>
              <a:rPr lang="en-GB" sz="1200" dirty="0"/>
              <a:t>on the web: </a:t>
            </a:r>
            <a:r>
              <a:rPr lang="en-GB" sz="1200" dirty="0">
                <a:hlinkClick r:id="rId11"/>
              </a:rPr>
              <a:t>http://onlineqda.hud.ac.uk</a:t>
            </a:r>
            <a:r>
              <a:rPr lang="en-GB" sz="1200" dirty="0" smtClean="0">
                <a:hlinkClick r:id="rId11"/>
              </a:rPr>
              <a:t>/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8" name="Picture 2" descr="C:\Documents and Settings\egibbard\Local Settings\Temporary Internet Files\Content.IE5\7U8B37LY\Training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53" y="5111501"/>
            <a:ext cx="869771" cy="6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mma.gibbard\AppData\Local\Microsoft\Windows\Temporary Internet Files\Content.IE5\66F19WJM\books-and-mouse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8" y="1186197"/>
            <a:ext cx="808866" cy="87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mma.gibbard\AppData\Local\Microsoft\Windows\Temporary Internet Files\Content.IE5\2EE7HJU0\Book5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7" y="4177754"/>
            <a:ext cx="829268" cy="76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mma.gibbard\AppData\Local\Microsoft\Windows\Temporary Internet Files\Content.IE5\2EE7HJU0\graph-going-up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6" y="2348880"/>
            <a:ext cx="983684" cy="6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mma.gibbard\AppData\Local\Microsoft\Windows\Temporary Internet Files\Content.Outlook\T1B2DFCD\evidence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8" y="3284984"/>
            <a:ext cx="693763" cy="6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NSSG PowerPoint Template (1)">
  <a:themeElements>
    <a:clrScheme name="NHS BNSSG 3-18">
      <a:dk1>
        <a:sysClr val="windowText" lastClr="000000"/>
      </a:dk1>
      <a:lt1>
        <a:sysClr val="window" lastClr="FFFFFF"/>
      </a:lt1>
      <a:dk2>
        <a:srgbClr val="425563"/>
      </a:dk2>
      <a:lt2>
        <a:srgbClr val="E8EDEE"/>
      </a:lt2>
      <a:accent1>
        <a:srgbClr val="005EB8"/>
      </a:accent1>
      <a:accent2>
        <a:srgbClr val="AE2573"/>
      </a:accent2>
      <a:accent3>
        <a:srgbClr val="003087"/>
      </a:accent3>
      <a:accent4>
        <a:srgbClr val="7C2855"/>
      </a:accent4>
      <a:accent5>
        <a:srgbClr val="41B6E6"/>
      </a:accent5>
      <a:accent6>
        <a:srgbClr val="00A499"/>
      </a:accent6>
      <a:hlink>
        <a:srgbClr val="000000"/>
      </a:hlink>
      <a:folHlink>
        <a:srgbClr val="005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BNSSG PowerPoint Template (1)</Template>
  <TotalTime>27</TotalTime>
  <Words>165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BNSSG PowerPoint Template (1)</vt:lpstr>
      <vt:lpstr>Resources</vt:lpstr>
    </vt:vector>
  </TitlesOfParts>
  <Company>NHS South West Commissioning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</dc:title>
  <dc:creator>Miles Jordan</dc:creator>
  <cp:lastModifiedBy>Jude Hancock (BNSSG CCG)</cp:lastModifiedBy>
  <cp:revision>4</cp:revision>
  <dcterms:created xsi:type="dcterms:W3CDTF">2020-09-01T13:58:22Z</dcterms:created>
  <dcterms:modified xsi:type="dcterms:W3CDTF">2020-11-26T12:47:03Z</dcterms:modified>
</cp:coreProperties>
</file>