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3979" autoAdjust="0"/>
  </p:normalViewPr>
  <p:slideViewPr>
    <p:cSldViewPr>
      <p:cViewPr>
        <p:scale>
          <a:sx n="80" d="100"/>
          <a:sy n="80" d="100"/>
        </p:scale>
        <p:origin x="8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D6B5F-C172-4923-8C3B-B65A94EC9072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D8313-89A9-4573-8E62-2F858B8E89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5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E0E5-799D-4AD6-AD9E-A65329BBC51C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05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D8313-89A9-4573-8E62-2F858B8E89D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60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07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1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25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80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8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3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4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90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E624-6CF6-4219-9D60-8EE774AEBF21}" type="datetimeFigureOut">
              <a:rPr lang="en-GB" smtClean="0"/>
              <a:pPr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6887-8590-4D7C-9AAF-5B9D8E15C1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66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6" y="116632"/>
            <a:ext cx="370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Evaluation Planning Checklist (1 of 2)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1685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1"/>
                </a:solidFill>
              </a:rPr>
              <a:t>Planning Checklist</a:t>
            </a:r>
          </a:p>
          <a:p>
            <a:r>
              <a:rPr lang="en-GB" sz="1200" dirty="0" smtClean="0"/>
              <a:t>Planning </a:t>
            </a:r>
            <a:r>
              <a:rPr lang="en-GB" sz="1200" dirty="0"/>
              <a:t>is a crucial part of the </a:t>
            </a:r>
            <a:r>
              <a:rPr lang="en-GB" sz="1200" dirty="0" smtClean="0"/>
              <a:t>evaluation process</a:t>
            </a:r>
            <a:r>
              <a:rPr lang="en-GB" sz="1200" dirty="0"/>
              <a:t>. </a:t>
            </a:r>
            <a:r>
              <a:rPr lang="en-GB" sz="1200" dirty="0" smtClean="0"/>
              <a:t>The following </a:t>
            </a:r>
            <a:r>
              <a:rPr lang="en-GB" sz="1200" dirty="0" smtClean="0"/>
              <a:t>checklist </a:t>
            </a:r>
            <a:r>
              <a:rPr lang="en-GB" sz="1200" dirty="0"/>
              <a:t>has been designed </a:t>
            </a:r>
            <a:r>
              <a:rPr lang="en-GB" sz="1200" dirty="0" smtClean="0"/>
              <a:t>to </a:t>
            </a:r>
            <a:r>
              <a:rPr lang="en-GB" sz="1200" dirty="0"/>
              <a:t>help with the process of carefully planning your </a:t>
            </a:r>
            <a:r>
              <a:rPr lang="en-GB" sz="1200" dirty="0" smtClean="0"/>
              <a:t>evaluation, outlining the key steps going forward.</a:t>
            </a:r>
            <a:endParaRPr lang="en-GB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10496"/>
              </p:ext>
            </p:extLst>
          </p:nvPr>
        </p:nvGraphicFramePr>
        <p:xfrm>
          <a:off x="395536" y="1124745"/>
          <a:ext cx="8136904" cy="5356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Identify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Questions to ask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Study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type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 this 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 evaluation 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 research?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Evaluation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</a:rPr>
                        <a:t>Governance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100" dirty="0">
                          <a:effectLst/>
                        </a:rPr>
                        <a:t>Who will take responsibility for getting the evaluation off the ground and oversee its delivery?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100" dirty="0">
                          <a:effectLst/>
                        </a:rPr>
                        <a:t>Who will write the evaluation plan, identify </a:t>
                      </a:r>
                      <a:r>
                        <a:rPr lang="en-GB" sz="1100" dirty="0" smtClean="0">
                          <a:effectLst/>
                        </a:rPr>
                        <a:t>the required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resources and </a:t>
                      </a:r>
                      <a:r>
                        <a:rPr lang="en-GB" sz="1100" dirty="0">
                          <a:effectLst/>
                        </a:rPr>
                        <a:t>engage stakeholders</a:t>
                      </a:r>
                      <a:r>
                        <a:rPr lang="en-GB" sz="1100" dirty="0" smtClean="0">
                          <a:effectLst/>
                        </a:rPr>
                        <a:t>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100" dirty="0" smtClean="0">
                          <a:effectLst/>
                        </a:rPr>
                        <a:t>Do you need an advisory or steering</a:t>
                      </a:r>
                      <a:r>
                        <a:rPr lang="en-GB" sz="1100" baseline="0" dirty="0" smtClean="0">
                          <a:effectLst/>
                        </a:rPr>
                        <a:t> group? </a:t>
                      </a:r>
                      <a:endParaRPr lang="en-GB" sz="11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Evaluation </a:t>
                      </a:r>
                      <a:r>
                        <a:rPr lang="en-GB" sz="1100" dirty="0" smtClean="0">
                          <a:effectLst/>
                        </a:rPr>
                        <a:t>resources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1100" dirty="0">
                          <a:effectLst/>
                        </a:rPr>
                        <a:t>What resources are available to support this evaluation?  What resources do you think you might </a:t>
                      </a:r>
                      <a:r>
                        <a:rPr lang="en-GB" sz="1100" dirty="0" smtClean="0">
                          <a:effectLst/>
                        </a:rPr>
                        <a:t>need for</a:t>
                      </a:r>
                      <a:r>
                        <a:rPr lang="en-GB" sz="1100" baseline="0" dirty="0" smtClean="0">
                          <a:effectLst/>
                        </a:rPr>
                        <a:t> people and equipment? H</a:t>
                      </a:r>
                      <a:r>
                        <a:rPr lang="en-GB" sz="1100" dirty="0" smtClean="0">
                          <a:effectLst/>
                        </a:rPr>
                        <a:t>ow </a:t>
                      </a:r>
                      <a:r>
                        <a:rPr lang="en-GB" sz="1100" dirty="0">
                          <a:effectLst/>
                        </a:rPr>
                        <a:t>much might it </a:t>
                      </a:r>
                      <a:r>
                        <a:rPr lang="en-GB" sz="1100" dirty="0" smtClean="0">
                          <a:effectLst/>
                        </a:rPr>
                        <a:t>cost?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Who </a:t>
                      </a:r>
                      <a:r>
                        <a:rPr lang="en-GB" sz="1100" dirty="0">
                          <a:effectLst/>
                        </a:rPr>
                        <a:t>might fund the evaluation</a:t>
                      </a:r>
                      <a:r>
                        <a:rPr lang="en-GB" sz="1100" dirty="0" smtClean="0">
                          <a:effectLst/>
                        </a:rPr>
                        <a:t>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level or type of evaluation do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you need?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Support for the </a:t>
                      </a:r>
                      <a:r>
                        <a:rPr lang="en-GB" sz="1100" dirty="0" smtClean="0">
                          <a:effectLst/>
                        </a:rPr>
                        <a:t>evaluation: </a:t>
                      </a:r>
                      <a:r>
                        <a:rPr lang="en-GB" sz="1100" dirty="0" smtClean="0">
                          <a:effectLst/>
                        </a:rPr>
                        <a:t>All Stakeholders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100" dirty="0" smtClean="0">
                          <a:effectLst/>
                        </a:rPr>
                        <a:t>Who are your key stakeholders?  </a:t>
                      </a:r>
                      <a:endParaRPr lang="en-GB" sz="1100" dirty="0" smtClean="0">
                        <a:effectLst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100" dirty="0" smtClean="0">
                          <a:effectLst/>
                        </a:rPr>
                        <a:t>Who </a:t>
                      </a:r>
                      <a:r>
                        <a:rPr lang="en-GB" sz="1100" dirty="0" smtClean="0">
                          <a:effectLst/>
                        </a:rPr>
                        <a:t>needs to be </a:t>
                      </a:r>
                      <a:r>
                        <a:rPr lang="en-GB" sz="1100" dirty="0" smtClean="0">
                          <a:effectLst/>
                        </a:rPr>
                        <a:t>informed and kept informed? How often? 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100" dirty="0" smtClean="0">
                          <a:effectLst/>
                        </a:rPr>
                        <a:t>Who </a:t>
                      </a:r>
                      <a:r>
                        <a:rPr lang="en-GB" sz="1100" dirty="0" smtClean="0">
                          <a:effectLst/>
                        </a:rPr>
                        <a:t>do you need to involve in the evaluation planning, </a:t>
                      </a:r>
                      <a:r>
                        <a:rPr lang="en-GB" sz="1100" dirty="0" smtClean="0">
                          <a:effectLst/>
                        </a:rPr>
                        <a:t>delivery?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100" dirty="0" smtClean="0">
                          <a:effectLst/>
                        </a:rPr>
                        <a:t>Who</a:t>
                      </a:r>
                      <a:r>
                        <a:rPr lang="en-GB" sz="1100" baseline="0" dirty="0" smtClean="0">
                          <a:effectLst/>
                        </a:rPr>
                        <a:t> will want to know the evaluation findings?</a:t>
                      </a:r>
                      <a:endParaRPr lang="en-GB" sz="1100" dirty="0" smtClean="0">
                        <a:effectLst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GB" sz="1100" dirty="0" smtClean="0">
                          <a:effectLst/>
                        </a:rPr>
                        <a:t>Who has skills, experience and expertise to support you with your </a:t>
                      </a:r>
                      <a:r>
                        <a:rPr lang="en-GB" sz="1100" dirty="0" smtClean="0">
                          <a:effectLst/>
                        </a:rPr>
                        <a:t>evaluation?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</a:rPr>
                        <a:t>i.e. Patient and public involvement, equalities, communications and engagement, evaluation leads in your own or partner organisations</a:t>
                      </a:r>
                      <a:endParaRPr lang="en-GB" sz="11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Support for the </a:t>
                      </a:r>
                      <a:r>
                        <a:rPr lang="en-GB" sz="1100" dirty="0" smtClean="0">
                          <a:effectLst/>
                        </a:rPr>
                        <a:t>evaluation: </a:t>
                      </a:r>
                      <a:r>
                        <a:rPr lang="en-GB" sz="1100" dirty="0" smtClean="0">
                          <a:effectLst/>
                        </a:rPr>
                        <a:t>Service User Involvement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2"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How will you involve </a:t>
                      </a:r>
                      <a:r>
                        <a:rPr lang="en-GB" sz="1100" dirty="0" smtClean="0">
                          <a:effectLst/>
                        </a:rPr>
                        <a:t>users of the service or innovation, </a:t>
                      </a:r>
                      <a:r>
                        <a:rPr lang="en-GB" sz="1100" dirty="0" smtClean="0">
                          <a:effectLst/>
                        </a:rPr>
                        <a:t>patients, carers and the public in your evaluation?  Consider this in terms of the design, delivery (data collection) and dissemination (communicating your findings).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</a:rPr>
                        <a:t>Context: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Evidence Base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sz="1000" dirty="0" smtClean="0">
                          <a:effectLst/>
                        </a:rPr>
                        <a:t>What is the evidence base for the </a:t>
                      </a:r>
                      <a:r>
                        <a:rPr lang="en-GB" sz="1000" dirty="0" smtClean="0">
                          <a:effectLst/>
                        </a:rPr>
                        <a:t>new</a:t>
                      </a:r>
                      <a:r>
                        <a:rPr lang="en-GB" sz="1000" baseline="0" dirty="0" smtClean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service</a:t>
                      </a:r>
                      <a:r>
                        <a:rPr lang="en-GB" sz="1000" dirty="0" smtClean="0">
                          <a:effectLst/>
                        </a:rPr>
                        <a:t>, service </a:t>
                      </a:r>
                      <a:r>
                        <a:rPr lang="en-GB" sz="1000" dirty="0" smtClean="0">
                          <a:effectLst/>
                        </a:rPr>
                        <a:t>change, innovation, </a:t>
                      </a:r>
                      <a:r>
                        <a:rPr lang="en-GB" sz="1000" dirty="0" smtClean="0">
                          <a:effectLst/>
                        </a:rPr>
                        <a:t>pilot?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GB" sz="1000" dirty="0" smtClean="0">
                          <a:effectLst/>
                        </a:rPr>
                        <a:t>How have similar services been evaluated in the past?</a:t>
                      </a:r>
                      <a:endParaRPr lang="en-GB" sz="1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1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Context: Understanding the Service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</a:pP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it clear who the 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new service or innovation is 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for? (population group, needs and characteristics)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5"/>
                      </a:pP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Is it clear what the desired  intermediate and long term outcomes are and how the activities of the service or 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innovation 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will lead to these?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3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Scope of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the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evaluation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sz="1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agreed with your stakeholders the purpose of the evaluation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? There may be more than one.</a:t>
                      </a:r>
                      <a:endParaRPr lang="en-GB" sz="10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sz="10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 you clear what the evaluation will focus on?</a:t>
                      </a: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17"/>
                      </a:pPr>
                      <a:r>
                        <a:rPr lang="en-GB" sz="1000" dirty="0" smtClean="0">
                          <a:effectLst/>
                        </a:rPr>
                        <a:t>Is it clear why you are conducting an evaluation?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3212977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1"/>
                </a:solidFill>
              </a:rPr>
              <a:t>Step 5: Evaluation Plan</a:t>
            </a:r>
            <a:endParaRPr lang="en-GB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13372"/>
              </p:ext>
            </p:extLst>
          </p:nvPr>
        </p:nvGraphicFramePr>
        <p:xfrm>
          <a:off x="467544" y="500419"/>
          <a:ext cx="8352928" cy="6247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Identify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Questions to ask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Aims and Objectives of the evaluation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0"/>
                      </a:pPr>
                      <a:r>
                        <a:rPr lang="en-GB" sz="1100" dirty="0">
                          <a:effectLst/>
                        </a:rPr>
                        <a:t>Have you engaged your stakeholders to help you identify your evaluations aims </a:t>
                      </a:r>
                      <a:r>
                        <a:rPr lang="en-GB" sz="1100" dirty="0" smtClean="0">
                          <a:effectLst/>
                        </a:rPr>
                        <a:t>(why you are doing this evaluation) and objectives (what you are trying to achieve)?</a:t>
                      </a:r>
                      <a:endParaRPr lang="en-GB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0"/>
                      </a:pPr>
                      <a:r>
                        <a:rPr lang="en-GB" sz="1100" dirty="0">
                          <a:effectLst/>
                        </a:rPr>
                        <a:t>Are your aims and objectives SMART?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Evaluation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approach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2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 What evaluation approach or method are you planning to take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?  </a:t>
                      </a:r>
                      <a:r>
                        <a:rPr lang="en-GB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 quantitate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qualitative, formative, summative?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2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Do you need to commission an external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evaluation or will an in-house one meet your needs?</a:t>
                      </a:r>
                      <a:endParaRPr lang="en-GB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requirements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4"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information and data do you already have available to support your evaluation?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4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 additional data collection do you need to undertake to be able to answer the aims and objectives of your evaluation?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Data Collection, Analysis and Reporting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Will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your data collection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tools work? Are there any validated tools that can help? Who will collect the data?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How will you analyse the data?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How and who will write up the findings?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6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identified any training needs to support these activities?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Timescales, responsibilities and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0"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What are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the timescales for the evaluation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data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collection, the data analysis and writing the final report?</a:t>
                      </a:r>
                      <a:endParaRPr lang="en-GB" sz="11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0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Who will be responsible for each of these?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0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Do you need any additional resources or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funding for any of these?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Information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Governance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3"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you reviewed your organisational policies on Information Governance including data protection, storage and use to ensure that your evaluation plan complies or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sought advice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from your information governance lead?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3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sought relevant permissions to undertake the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evaluation? Who will give this?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Ethical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implications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5"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considered the impact of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your evaluation on the participants and the service?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5"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put adequate safeguards in place to protect the participants in your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study, including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gaining consent and feeding back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findings?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7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Recommendations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action planning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7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Once you have your evaluation findings, have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you agreed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your recommendations and how you are going to implement them?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7"/>
                        <a:tabLst/>
                        <a:defRPr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developed your action plan?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Sharing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the findings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9"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How are you going to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share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findings from your evaluation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your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stakeholders?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9"/>
                        <a:tabLst/>
                        <a:defRPr/>
                      </a:pP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Have you developed a communication plan to share your findings and recommendations?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6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Are you still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doing an evaluation?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1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Once you have planned your 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evaluation,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c</a:t>
                      </a: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heck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whether you are doing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 evaluation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  research to ensure that you have the appropriate permissions and approvals for starting the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work.</a:t>
                      </a:r>
                      <a:endParaRPr lang="en-GB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00282" y="114870"/>
            <a:ext cx="370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Evaluation </a:t>
            </a:r>
            <a:r>
              <a:rPr lang="en-GB" b="1" dirty="0" smtClean="0"/>
              <a:t>Planning Checklist (2 of 2)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4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835</Words>
  <Application>Microsoft Office PowerPoint</Application>
  <PresentationFormat>On-screen Show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Gibbard Emma</dc:creator>
  <cp:lastModifiedBy>Bangoura Jo (West of England Academic Health Science Network)</cp:lastModifiedBy>
  <cp:revision>172</cp:revision>
  <cp:lastPrinted>2015-08-18T07:48:30Z</cp:lastPrinted>
  <dcterms:created xsi:type="dcterms:W3CDTF">2015-07-29T21:37:27Z</dcterms:created>
  <dcterms:modified xsi:type="dcterms:W3CDTF">2020-12-04T16:49:21Z</dcterms:modified>
</cp:coreProperties>
</file>